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21A5D-CA9D-4BF1-9108-E27528E9C77E}" type="datetimeFigureOut">
              <a:rPr lang="ru-RU" smtClean="0"/>
              <a:t>01.04.2020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1E7F1-2AE3-4CEA-85B1-5BDCE0998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78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зумовлені дією різноманітних живих організмів.</a:t>
            </a: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97A2C-6CB4-48D1-BA1B-E7A2EFBC5A9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62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uk-UA" altLang="ru-RU" smtClean="0"/>
              <a:t>Бережи себе !</a:t>
            </a: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47FB41-7E31-4A7E-96E8-4CCFBFDBEB0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5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15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8F74A1-0216-4673-A60E-00A9E47214D9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A13E8-ED7C-4C79-A693-BB49F8F0BD32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2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C56BE0-0F4E-4ACA-8315-537ADE1ED3CD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BEAC63-CDBF-450A-8F04-854A429EC1A6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4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AD1DA5-F422-42B1-9C85-93778B666518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AB4E9E-53C3-42BE-8E89-ACBEE1D8380C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8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22D0-6148-453C-A47A-4C3DC0402555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57AE49-1DEB-4C55-97F4-9D7403D914B8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6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347200" y="152400"/>
            <a:ext cx="26416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203200" y="153988"/>
            <a:ext cx="8940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0" y="2892277"/>
            <a:ext cx="21336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EE7667-4BC4-4BCE-A9CD-5E65BE278A3B}" type="datetimeFigureOut">
              <a:rPr lang="ru-RU" smtClean="0"/>
              <a:pPr>
                <a:defRPr/>
              </a:pPr>
              <a:t>01.04.2020</a:t>
            </a:fld>
            <a:endParaRPr lang="ru-RU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57018A-6533-48E2-9B43-6314F0C00FBD}" type="slidenum">
              <a:rPr lang="ru-RU" altLang="ru-RU" smtClean="0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5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B1AD6-985E-4F38-97C6-04E0ADF07730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E319-8A14-4916-8F0D-20D27C333B24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6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386917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0860-E32A-4A85-AAC1-6CF589C25A98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A1F597-1CA3-4CB8-ACF9-A7F2F7F18BC7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6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A7600-3F7C-4D02-B947-373AD0A3014F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C0CA57-DC80-4CC5-85DB-4E4C6ABFE227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5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17E76-0CBA-4792-9555-D05BA4907E6D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331A01-4B99-4E43-BCE8-618186F80304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3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9347200" y="150814"/>
            <a:ext cx="26416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7" name="Rectangle 8"/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1"/>
            <a:ext cx="7823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855D8-DFC2-4BE8-9E77-474414A68012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F4A344-1181-40E3-8641-C033C2B9AC0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51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6" name="Rectangle 8"/>
          <p:cNvSpPr/>
          <p:nvPr/>
        </p:nvSpPr>
        <p:spPr>
          <a:xfrm>
            <a:off x="9347200" y="150814"/>
            <a:ext cx="26416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4ED0-BE27-4967-9AEF-7CA75A383701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5009B-807E-4424-B81D-4EE90DEA0F09}" type="slidenum">
              <a:rPr lang="ru-RU" altLang="ru-RU" smtClean="0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04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2DC629-A5E0-4C63-851E-9ADE8D7F2DDC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14D43-A671-4E10-A773-1A833427354F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064EB-BC92-4CC9-8595-6DD4632B633A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8D159B-8430-400C-BB5B-101E3B73FFCA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03200" y="147639"/>
            <a:ext cx="89408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9347200" y="147639"/>
            <a:ext cx="2607733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74639"/>
            <a:ext cx="2235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E1300-5ABA-405F-B054-CCA9BF8EB711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A62FB9-2314-4915-A56B-B69AD78A2893}" type="slidenum">
              <a:rPr lang="ru-RU" altLang="ru-RU" smtClean="0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3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F2DCEB-8826-4B5B-8014-FA4C8A213FF8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561A0F-8AB3-403F-B898-2676109E8DFC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4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A2FD31-8F66-4C29-A9E2-1B7062592CA9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5D8E5A-550C-4FE0-A8FC-1381C6B5DEA0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F4274-4A3D-494E-A22C-EAF9E8AD117C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DF97EA-D2FC-4B09-9098-06823E538B27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2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B68BC-9C12-454C-AC69-2F9221A0AB1A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A7284E-10F1-4484-9916-D90A1FEBD63C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4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45F00-8382-40F7-9185-2421D72AD53C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A9FA32-1D85-433F-B2ED-E930F29D8EF6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EC961-C721-48EE-BBED-D2DAD1E697ED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73B11-AE19-4B0F-9E85-18F21494F477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B42E92-E1BF-4822-8332-3E84A6CF3310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0FE5E-67CB-44C4-A547-09296FA8F7F0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2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6041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6042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2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3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4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083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6044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4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4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5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6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6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210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6046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6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6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6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7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7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7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7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47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Franklin Gothic Medium" panose="020B06030201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47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7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8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47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1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2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3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4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048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F2CB6-9790-4170-BE9B-D9E01BE86B25}" type="datetimeFigureOut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01.04.2020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048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048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20FA5-377C-4963-BE8D-F6C6007891B7}" type="slidenum">
              <a:rPr lang="ru-RU" altLang="ru-RU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6048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34186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1" y="1635125"/>
            <a:ext cx="11775017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152400"/>
            <a:ext cx="11751733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600"/>
            <a:ext cx="11176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19263"/>
            <a:ext cx="11209867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844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A99F44E-C0B8-48DB-ACE4-FCA3F1277FA0}" type="datetimeFigureOut">
              <a:rPr lang="ru-RU" smtClean="0">
                <a:solidFill>
                  <a:srgbClr val="4E5B6F"/>
                </a:solidFill>
              </a:rPr>
              <a:pPr>
                <a:defRPr/>
              </a:pPr>
              <a:t>01.04.2020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0"/>
            <a:ext cx="4470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151" y="6354764"/>
            <a:ext cx="776816" cy="274637"/>
          </a:xfrm>
          <a:prstGeom prst="rect">
            <a:avLst/>
          </a:prstGeom>
          <a:ln w="1905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140C99-019C-4A57-9B81-21B4F76FF253}" type="slidenum">
              <a:rPr lang="ru-RU" altLang="ru-RU" smtClean="0">
                <a:solidFill>
                  <a:srgbClr val="4E5B6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0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"/>
        <a:defRPr sz="2000" kern="1200" spc="15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ern="1200" spc="1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" panose="05000000000000000000" pitchFamily="2" charset="2"/>
        <a:buChar char="§"/>
        <a:defRPr sz="1600" kern="1200" spc="100">
          <a:solidFill>
            <a:schemeClr val="tx2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00ADDC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1AB39F"/>
        </a:buClr>
        <a:buFont typeface="Wingdings" panose="05000000000000000000" pitchFamily="2" charset="2"/>
        <a:buChar char="§"/>
        <a:defRPr sz="1300" kern="1200" spc="10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21062557">
            <a:off x="3471301" y="613019"/>
            <a:ext cx="2557523" cy="1678475"/>
          </a:xfrm>
        </p:spPr>
        <p:txBody>
          <a:bodyPr anchorCtr="0">
            <a:noAutofit/>
          </a:bodyPr>
          <a:lstStyle/>
          <a:p>
            <a:pPr eaLnBrk="1" hangingPunct="1">
              <a:defRPr/>
            </a:pPr>
            <a:r>
              <a:rPr lang="uk-UA" alt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</a:t>
            </a:r>
            <a:r>
              <a:rPr lang="uk-UA" alt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 </a:t>
            </a:r>
            <a:r>
              <a:rPr lang="uk-UA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нашому житті</a:t>
            </a:r>
            <a:endParaRPr lang="ru-RU" altLang="ru-RU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0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bios –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logos –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460" name="Picture 4" descr="subir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2" y="1557338"/>
            <a:ext cx="1004098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98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найбільш поширені причини пожеж у побу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" y="0"/>
            <a:ext cx="29940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447925"/>
            <a:ext cx="7886700" cy="2852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/>
            </a:r>
            <a:br>
              <a:rPr lang="en-US" altLang="ru-RU" sz="2000" b="1" i="1" dirty="0"/>
            </a:br>
            <a:r>
              <a:rPr lang="en-US" altLang="ru-RU" sz="2000" b="1" i="1" dirty="0"/>
              <a:t>     </a:t>
            </a:r>
            <a:r>
              <a:rPr lang="ru-RU" altLang="ru-RU" sz="1800" b="1" dirty="0">
                <a:solidFill>
                  <a:schemeClr val="tx1"/>
                </a:solidFill>
              </a:rPr>
              <a:t>10 причин </a:t>
            </a:r>
            <a:r>
              <a:rPr lang="ru-RU" altLang="ru-RU" sz="1800" b="1" dirty="0" err="1">
                <a:solidFill>
                  <a:schemeClr val="tx1"/>
                </a:solidFill>
              </a:rPr>
              <a:t>пожеж</a:t>
            </a:r>
            <a:r>
              <a:rPr lang="ru-RU" altLang="ru-RU" sz="1800" b="1" dirty="0">
                <a:solidFill>
                  <a:schemeClr val="tx1"/>
                </a:solidFill>
              </a:rPr>
              <a:t> у </a:t>
            </a:r>
            <a:r>
              <a:rPr lang="ru-RU" altLang="ru-RU" sz="1800" b="1" dirty="0" err="1">
                <a:solidFill>
                  <a:schemeClr val="tx1"/>
                </a:solidFill>
              </a:rPr>
              <a:t>побуті</a:t>
            </a:r>
            <a:r>
              <a:rPr lang="ru-RU" altLang="ru-RU" sz="1800" b="1" dirty="0"/>
              <a:t/>
            </a:r>
            <a:br>
              <a:rPr lang="ru-RU" altLang="ru-RU" sz="1800" b="1" dirty="0"/>
            </a:br>
            <a:r>
              <a:rPr lang="en-US" altLang="ru-RU" sz="1800" b="1" dirty="0"/>
              <a:t/>
            </a:r>
            <a:br>
              <a:rPr lang="en-US" altLang="ru-RU" sz="1800" b="1" dirty="0"/>
            </a:br>
            <a:r>
              <a:rPr lang="en-US" altLang="ru-RU" sz="2000" b="1" i="1" dirty="0">
                <a:solidFill>
                  <a:schemeClr val="tx1"/>
                </a:solidFill>
              </a:rPr>
              <a:t/>
            </a:r>
            <a:br>
              <a:rPr lang="en-US" altLang="ru-RU" sz="2000" b="1" i="1" dirty="0">
                <a:solidFill>
                  <a:schemeClr val="tx1"/>
                </a:solidFill>
              </a:rPr>
            </a:br>
            <a:r>
              <a:rPr lang="uk-UA" altLang="ru-RU" sz="2000" b="1" i="1" dirty="0">
                <a:solidFill>
                  <a:schemeClr val="tx1"/>
                </a:solidFill>
              </a:rPr>
              <a:t/>
            </a:r>
            <a:br>
              <a:rPr lang="uk-UA" altLang="ru-RU" sz="2000" b="1" i="1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Дитячі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пустощі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Недопалок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сигарети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Порушення</a:t>
            </a:r>
            <a:r>
              <a:rPr lang="ru-RU" altLang="ru-RU" sz="2000" u="sng" dirty="0">
                <a:solidFill>
                  <a:schemeClr val="tx1"/>
                </a:solidFill>
              </a:rPr>
              <a:t> в </a:t>
            </a:r>
            <a:r>
              <a:rPr lang="ru-RU" altLang="ru-RU" sz="2000" u="sng" dirty="0" err="1">
                <a:solidFill>
                  <a:schemeClr val="tx1"/>
                </a:solidFill>
              </a:rPr>
              <a:t>монтажі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або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експлуатації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електрообладнання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Використання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приладів</a:t>
            </a:r>
            <a:r>
              <a:rPr lang="ru-RU" altLang="ru-RU" sz="2000" u="sng" dirty="0">
                <a:solidFill>
                  <a:schemeClr val="tx1"/>
                </a:solidFill>
              </a:rPr>
              <a:t>, </a:t>
            </a:r>
            <a:r>
              <a:rPr lang="ru-RU" altLang="ru-RU" sz="2000" u="sng" dirty="0" err="1">
                <a:solidFill>
                  <a:schemeClr val="tx1"/>
                </a:solidFill>
              </a:rPr>
              <a:t>які</a:t>
            </a:r>
            <a:r>
              <a:rPr lang="ru-RU" altLang="ru-RU" sz="2000" u="sng" dirty="0">
                <a:solidFill>
                  <a:schemeClr val="tx1"/>
                </a:solidFill>
              </a:rPr>
              <a:t> не </a:t>
            </a:r>
            <a:r>
              <a:rPr lang="ru-RU" altLang="ru-RU" sz="2000" u="sng" dirty="0" err="1">
                <a:solidFill>
                  <a:schemeClr val="tx1"/>
                </a:solidFill>
              </a:rPr>
              <a:t>мають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адаптації</a:t>
            </a:r>
            <a:r>
              <a:rPr lang="ru-RU" altLang="ru-RU" sz="2000" u="sng" dirty="0">
                <a:solidFill>
                  <a:schemeClr val="tx1"/>
                </a:solidFill>
              </a:rPr>
              <a:t> до </a:t>
            </a:r>
            <a:r>
              <a:rPr lang="ru-RU" altLang="ru-RU" sz="2000" u="sng" dirty="0" err="1">
                <a:solidFill>
                  <a:schemeClr val="tx1"/>
                </a:solidFill>
              </a:rPr>
              <a:t>електромережі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Пошкодження</a:t>
            </a:r>
            <a:r>
              <a:rPr lang="ru-RU" altLang="ru-RU" sz="2000" u="sng" dirty="0">
                <a:solidFill>
                  <a:schemeClr val="tx1"/>
                </a:solidFill>
              </a:rPr>
              <a:t> в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проводці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або</a:t>
            </a:r>
            <a:r>
              <a:rPr lang="ru-RU" altLang="ru-RU" sz="2000" u="sng" dirty="0">
                <a:solidFill>
                  <a:schemeClr val="tx1"/>
                </a:solidFill>
              </a:rPr>
              <a:t> неправильна </a:t>
            </a:r>
            <a:r>
              <a:rPr lang="ru-RU" altLang="ru-RU" sz="2000" u="sng" dirty="0" err="1">
                <a:solidFill>
                  <a:schemeClr val="tx1"/>
                </a:solidFill>
              </a:rPr>
              <a:t>її</a:t>
            </a:r>
            <a:r>
              <a:rPr lang="ru-RU" altLang="ru-RU" sz="2000" u="sng" dirty="0">
                <a:solidFill>
                  <a:schemeClr val="tx1"/>
                </a:solidFill>
              </a:rPr>
              <a:t> укладка.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Порушення</a:t>
            </a:r>
            <a:r>
              <a:rPr lang="ru-RU" altLang="ru-RU" sz="2000" u="sng" dirty="0">
                <a:solidFill>
                  <a:schemeClr val="tx1"/>
                </a:solidFill>
              </a:rPr>
              <a:t> в </a:t>
            </a:r>
            <a:r>
              <a:rPr lang="ru-RU" altLang="ru-RU" sz="2000" u="sng" dirty="0" err="1">
                <a:solidFill>
                  <a:schemeClr val="tx1"/>
                </a:solidFill>
              </a:rPr>
              <a:t>експлуатації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опалювального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обладнання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Застосування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вогненебезпечної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інструменту</a:t>
            </a:r>
            <a:r>
              <a:rPr lang="ru-RU" altLang="ru-RU" sz="2000" u="sng" dirty="0">
                <a:solidFill>
                  <a:schemeClr val="tx1"/>
                </a:solidFill>
              </a:rPr>
              <a:t> в </a:t>
            </a:r>
            <a:r>
              <a:rPr lang="ru-RU" altLang="ru-RU" sz="2000" u="sng" dirty="0" err="1">
                <a:solidFill>
                  <a:schemeClr val="tx1"/>
                </a:solidFill>
              </a:rPr>
              <a:t>цілях</a:t>
            </a:r>
            <a:r>
              <a:rPr lang="ru-RU" altLang="ru-RU" sz="2000" u="sng" dirty="0">
                <a:solidFill>
                  <a:schemeClr val="tx1"/>
                </a:solidFill>
              </a:rPr>
              <a:t> ремонту </a:t>
            </a:r>
            <a:r>
              <a:rPr lang="ru-RU" altLang="ru-RU" sz="2000" u="sng" dirty="0" err="1">
                <a:solidFill>
                  <a:schemeClr val="tx1"/>
                </a:solidFill>
              </a:rPr>
              <a:t>або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будівництва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Неправильне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поводження</a:t>
            </a:r>
            <a:r>
              <a:rPr lang="ru-RU" altLang="ru-RU" sz="2000" u="sng" dirty="0">
                <a:solidFill>
                  <a:schemeClr val="tx1"/>
                </a:solidFill>
              </a:rPr>
              <a:t> з </a:t>
            </a:r>
            <a:r>
              <a:rPr lang="ru-RU" altLang="ru-RU" sz="2000" u="sng" dirty="0" err="1">
                <a:solidFill>
                  <a:schemeClr val="tx1"/>
                </a:solidFill>
              </a:rPr>
              <a:t>хімічними</a:t>
            </a:r>
            <a:r>
              <a:rPr lang="ru-RU" altLang="ru-RU" sz="2000" u="sng" dirty="0">
                <a:solidFill>
                  <a:schemeClr val="tx1"/>
                </a:solidFill>
              </a:rPr>
              <a:t> препаратами.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Порушення</a:t>
            </a:r>
            <a:r>
              <a:rPr lang="ru-RU" altLang="ru-RU" sz="2000" u="sng" dirty="0">
                <a:solidFill>
                  <a:schemeClr val="tx1"/>
                </a:solidFill>
              </a:rPr>
              <a:t> в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поводженні</a:t>
            </a:r>
            <a:r>
              <a:rPr lang="ru-RU" altLang="ru-RU" sz="2000" u="sng" dirty="0">
                <a:solidFill>
                  <a:schemeClr val="tx1"/>
                </a:solidFill>
              </a:rPr>
              <a:t> з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піротехнічними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засобами</a:t>
            </a:r>
            <a:r>
              <a:rPr lang="ru-RU" altLang="ru-RU" sz="2000" u="sng" dirty="0">
                <a:solidFill>
                  <a:schemeClr val="tx1"/>
                </a:solidFill>
              </a:rPr>
              <a:t>.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 err="1">
                <a:solidFill>
                  <a:schemeClr val="tx1"/>
                </a:solidFill>
              </a:rPr>
              <a:t>Розведення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багать</a:t>
            </a:r>
            <a:r>
              <a:rPr lang="ru-RU" altLang="ru-RU" sz="2000" u="sng" dirty="0">
                <a:solidFill>
                  <a:schemeClr val="tx1"/>
                </a:solidFill>
              </a:rPr>
              <a:t> у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підвальних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r>
              <a:rPr lang="ru-RU" altLang="ru-RU" sz="2000" u="sng" dirty="0" err="1">
                <a:solidFill>
                  <a:schemeClr val="tx1"/>
                </a:solidFill>
              </a:rPr>
              <a:t>приміщеннях</a:t>
            </a:r>
            <a:r>
              <a:rPr lang="ru-RU" altLang="ru-RU" sz="2000" u="sng" dirty="0">
                <a:solidFill>
                  <a:schemeClr val="tx1"/>
                </a:solidFill>
              </a:rPr>
              <a:t> і на горищах</a:t>
            </a:r>
            <a:r>
              <a:rPr lang="ru-RU" altLang="ru-RU" sz="2000" dirty="0"/>
              <a:t>.</a:t>
            </a:r>
          </a:p>
        </p:txBody>
      </p:sp>
      <p:pic>
        <p:nvPicPr>
          <p:cNvPr id="21508" name="Picture 8" descr="причини пожежі в побут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300664"/>
            <a:ext cx="23812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поширені причини пожеж у побут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49212"/>
            <a:ext cx="2843212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42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ru-RU" altLang="ru-RU" smtClean="0"/>
              <a:t>	Опіки -різного походження </a:t>
            </a:r>
          </a:p>
        </p:txBody>
      </p:sp>
      <p:pic>
        <p:nvPicPr>
          <p:cNvPr id="22532" name="Picture 4" descr="be8c789f5e051d51dbf57a17a3d4da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68" y="1291137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96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3762376"/>
            <a:ext cx="4824412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03388" y="1773239"/>
            <a:ext cx="8407400" cy="487838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uk-UA" altLang="ru-RU" dirty="0" smtClean="0"/>
              <a:t>Накопичення газу таїть в собі велику не­безпеку: він може вибухнути, може викли­кати запаморочення і отруєння організму.</a:t>
            </a:r>
            <a:endParaRPr lang="ru-RU" altLang="ru-RU" dirty="0" smtClean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uk-UA" altLang="ru-RU" dirty="0" smtClean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altLang="ru-RU" sz="1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355600"/>
            <a:ext cx="8382000" cy="10541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Небезпечний  </a:t>
            </a:r>
            <a:r>
              <a:rPr lang="uk-UA" b="1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газ</a:t>
            </a:r>
            <a:r>
              <a:rPr lang="uk-UA" b="1" u="sng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5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23418" y="873217"/>
            <a:ext cx="1730375" cy="36306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газу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115889"/>
            <a:ext cx="8987246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6538" y="52388"/>
            <a:ext cx="8382001" cy="1054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ru-RU" altLang="ru-RU" b="1" dirty="0" err="1" smtClean="0"/>
              <a:t>Отруєння</a:t>
            </a:r>
            <a:r>
              <a:rPr lang="ru-RU" altLang="ru-RU" dirty="0" smtClean="0"/>
              <a:t> </a:t>
            </a:r>
          </a:p>
        </p:txBody>
      </p:sp>
      <p:pic>
        <p:nvPicPr>
          <p:cNvPr id="25603" name="Picture 4" descr="otravle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1258889"/>
            <a:ext cx="302418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pomosh-otravl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40" y="2352131"/>
            <a:ext cx="38512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4724400" y="1528764"/>
            <a:ext cx="194468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Отруєння, або інтоксика́ція — порушення функцій чи ушкодження органів внаслідок дії отрут чи токсинів, що проникли в організм чи утворилися в ньому.</a:t>
            </a:r>
          </a:p>
        </p:txBody>
      </p:sp>
    </p:spTree>
    <p:extLst>
      <p:ext uri="{BB962C8B-B14F-4D97-AF65-F5344CB8AC3E}">
        <p14:creationId xmlns:p14="http://schemas.microsoft.com/office/powerpoint/2010/main" val="29281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5-stendyi-dlya-uchrezhdenij-obrazovani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9700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55600"/>
            <a:ext cx="8382000" cy="1054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ru-RU" altLang="ru-RU" sz="2000" b="1" u="sng"/>
              <a:t>Тепер, коли ми навчилися літати по повітрю як птахи, плавати під водою, як риби, нам не вистачає тільки одного: навчитися жити на землі, як люди. Бернард Шоу</a:t>
            </a:r>
          </a:p>
        </p:txBody>
      </p:sp>
    </p:spTree>
    <p:extLst>
      <p:ext uri="{BB962C8B-B14F-4D97-AF65-F5344CB8AC3E}">
        <p14:creationId xmlns:p14="http://schemas.microsoft.com/office/powerpoint/2010/main" val="218381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33375"/>
            <a:ext cx="55562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3" y="1204187"/>
            <a:ext cx="2447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763" y="3768317"/>
            <a:ext cx="23764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2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ru-RU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ru-RU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altLang="ru-RU" sz="400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6088" y="33338"/>
            <a:ext cx="5040312" cy="3746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Кожен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живе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як </a:t>
            </a: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хоче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і </a:t>
            </a: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розплачується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за </a:t>
            </a: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це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сам.</a:t>
            </a:r>
            <a:endParaRPr lang="en-US" altLang="ru-RU" sz="3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Оскар Уайльд. Портрет </a:t>
            </a:r>
            <a:r>
              <a:rPr lang="ru-RU" altLang="ru-RU" sz="3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Доріана</a:t>
            </a:r>
            <a:r>
              <a:rPr lang="ru-RU" altLang="ru-RU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Грея</a:t>
            </a:r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432117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06533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354" y="3881438"/>
            <a:ext cx="273208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5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3466" y="339006"/>
            <a:ext cx="915404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 err="1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Що</a:t>
            </a:r>
            <a:r>
              <a:rPr lang="ru-RU" sz="4000" b="1" dirty="0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</a:t>
            </a:r>
            <a:r>
              <a:rPr lang="ru-RU" sz="4000" b="1" dirty="0" err="1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небезпечного</a:t>
            </a:r>
            <a:r>
              <a:rPr lang="ru-RU" sz="4000" b="1" dirty="0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</a:t>
            </a:r>
            <a:r>
              <a:rPr lang="ru-RU" sz="4000" b="1" dirty="0" err="1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може</a:t>
            </a:r>
            <a:r>
              <a:rPr lang="ru-RU" sz="4000" b="1" dirty="0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бути </a:t>
            </a:r>
            <a:r>
              <a:rPr lang="ru-RU" sz="4000" b="1" dirty="0" err="1">
                <a:ln w="11430"/>
                <a:solidFill>
                  <a:srgbClr val="EAEAE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вдома</a:t>
            </a:r>
            <a:endParaRPr lang="ru-RU" sz="4000" b="1" dirty="0">
              <a:ln w="11430"/>
              <a:solidFill>
                <a:srgbClr val="EAEAEA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</a:endParaRPr>
          </a:p>
        </p:txBody>
      </p:sp>
      <p:sp>
        <p:nvSpPr>
          <p:cNvPr id="12291" name="AutoShape 6" descr="Картинки по запросу НЕБЕЗПЕЧНИЙ ГАЗ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12292" name="AutoShape 8" descr="Картинки по запросу НЕБЕЗПЕЧНИЙ ГАЗ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12293" name="AutoShape 10" descr="Картинки по запросу НЕБЕЗПЕЧНИЙ ГАЗ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EAEAEA"/>
              </a:solidFill>
            </a:endParaRPr>
          </a:p>
        </p:txBody>
      </p:sp>
      <p:sp>
        <p:nvSpPr>
          <p:cNvPr id="12294" name="AutoShape 12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EAEAEA"/>
              </a:solidFill>
            </a:endParaRPr>
          </a:p>
        </p:txBody>
      </p:sp>
      <p:pic>
        <p:nvPicPr>
          <p:cNvPr id="12295" name="Picture 14" descr="vt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5"/>
          <a:stretch>
            <a:fillRect/>
          </a:stretch>
        </p:blipFill>
        <p:spPr bwMode="auto">
          <a:xfrm>
            <a:off x="0" y="1264796"/>
            <a:ext cx="821218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12183" y="1046892"/>
            <a:ext cx="37925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моя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фортеця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фортеця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нас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супротивник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всілякими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заручниками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побутова техні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931"/>
            <a:ext cx="8377646" cy="534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1256" y="167913"/>
            <a:ext cx="11207931" cy="164465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cap="none" spc="0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  </a:t>
            </a:r>
            <a:r>
              <a:rPr lang="uk-UA" sz="4000" b="1" cap="none" spc="0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 прилади</a:t>
            </a:r>
            <a:r>
              <a:rPr lang="ru-RU" sz="4000" b="1" i="1" cap="none" spc="0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b="1" i="1" cap="none" spc="0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4000" b="1" cap="none" spc="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48204" y="2003245"/>
            <a:ext cx="2481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Електроприлади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32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Screen-Shot-2013-07-19-at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724503" y="493667"/>
            <a:ext cx="3352800" cy="525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altLang="ru-RU" sz="1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altLang="ru-RU" sz="1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Е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лектронагрівальні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прилади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телевізори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радіоприймачі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інші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побутові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електроприлади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й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апаратура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повинні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вмикатися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в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електромережу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тільки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за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допомогою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справних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штепсельних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з'єднань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та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електророзеток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заводського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виготовлення</a:t>
            </a:r>
            <a:endParaRPr lang="ru-RU" altLang="ru-RU" b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altLang="ru-RU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altLang="ru-RU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4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93887" y="254997"/>
            <a:ext cx="8382000" cy="10763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2800" b="1" cap="none" dirty="0"/>
              <a:t/>
            </a:r>
            <a:br>
              <a:rPr lang="ru-RU" altLang="ru-RU" sz="2800" b="1" cap="none" dirty="0"/>
            </a:br>
            <a:r>
              <a:rPr lang="ru-RU" altLang="ru-RU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СПАЛЮВАННЯ ЛИСТЯ – НЕБЕЗПЕКА ДЛЯ ЗДОРОВ’Я ЛЮДИНИ ТА ВЕЛИКА ШКОДА ДОВКІЛЛЮ!</a:t>
            </a:r>
            <a:br>
              <a:rPr lang="ru-RU" altLang="ru-RU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4" descr="199_ua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8785225" cy="52292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1692275" y="52292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</a:rPr>
              <a:t> Під час спалювання бур’янів, трави, інших рослинних залишків пестициди та отрутохімікати, накопичені рослинами за сезон, виділяються в повітря. </a:t>
            </a:r>
          </a:p>
        </p:txBody>
      </p:sp>
    </p:spTree>
    <p:extLst>
      <p:ext uri="{BB962C8B-B14F-4D97-AF65-F5344CB8AC3E}">
        <p14:creationId xmlns:p14="http://schemas.microsoft.com/office/powerpoint/2010/main" val="337309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355600"/>
            <a:ext cx="11176000" cy="1054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b="1" cap="none" smtClean="0"/>
              <a:t>Що робити при розливі ртуті у приміщенні</a:t>
            </a:r>
          </a:p>
        </p:txBody>
      </p:sp>
      <p:pic>
        <p:nvPicPr>
          <p:cNvPr id="16388" name="Picture 4" descr="033c09162113d3220789954eaf7d8e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0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9667331" y="568462"/>
            <a:ext cx="1873250" cy="3917950"/>
          </a:xfrm>
        </p:spPr>
        <p:txBody>
          <a:bodyPr>
            <a:normAutofit fontScale="25000" lnSpcReduction="20000"/>
          </a:bodyPr>
          <a:lstStyle/>
          <a:p>
            <a:pPr marL="45720" eaLnBrk="1" fontAlgn="auto" hangingPunct="1">
              <a:spcAft>
                <a:spcPts val="0"/>
              </a:spcAft>
              <a:defRPr/>
            </a:pPr>
            <a:r>
              <a:rPr lang="uk-UA" sz="9600" dirty="0"/>
              <a:t>Пральні порошки, миючі засоби, </a:t>
            </a:r>
            <a:r>
              <a:rPr lang="uk-UA" sz="9600" dirty="0" err="1"/>
              <a:t>засоби</a:t>
            </a:r>
            <a:r>
              <a:rPr lang="uk-UA" sz="9600" dirty="0"/>
              <a:t> знищення тарганів, пацюків, мишей.</a:t>
            </a:r>
            <a:endParaRPr lang="ru-RU" sz="9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332656"/>
            <a:ext cx="6324600" cy="164592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Небезпечною є побутова хімія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77" y="2375626"/>
            <a:ext cx="6443663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32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Картинки по запросу БЕЗПЕКА ЖИТТЄДІЯЛЬНОСТІ  ЛІ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7301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7967664" y="404813"/>
            <a:ext cx="24606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 наслідки для здоров'я можуть з'явитися через декілька років після впливу.</a:t>
            </a:r>
          </a:p>
        </p:txBody>
      </p:sp>
    </p:spTree>
    <p:extLst>
      <p:ext uri="{BB962C8B-B14F-4D97-AF65-F5344CB8AC3E}">
        <p14:creationId xmlns:p14="http://schemas.microsoft.com/office/powerpoint/2010/main" val="162954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тк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300</Words>
  <Application>Microsoft Office PowerPoint</Application>
  <PresentationFormat>Широкоэкранный</PresentationFormat>
  <Paragraphs>31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Franklin Gothic Medium</vt:lpstr>
      <vt:lpstr>Times New Roman</vt:lpstr>
      <vt:lpstr>Wingdings</vt:lpstr>
      <vt:lpstr>Wingdings 2</vt:lpstr>
      <vt:lpstr>Сетка с тенью</vt:lpstr>
      <vt:lpstr>Сетка</vt:lpstr>
      <vt:lpstr>БЕЗПЕКА ЖИТТЄДІЯЛЬНОСТІ   в нашому житті</vt:lpstr>
      <vt:lpstr> </vt:lpstr>
      <vt:lpstr>Презентация PowerPoint</vt:lpstr>
      <vt:lpstr>Небезпечні  електричні прилади </vt:lpstr>
      <vt:lpstr>Презентация PowerPoint</vt:lpstr>
      <vt:lpstr> СПАЛЮВАННЯ ЛИСТЯ – НЕБЕЗПЕКА ДЛЯ ЗДОРОВ’Я ЛЮДИНИ ТА ВЕЛИКА ШКОДА ДОВКІЛЛЮ! </vt:lpstr>
      <vt:lpstr>Що робити при розливі ртуті у приміщенні</vt:lpstr>
      <vt:lpstr>Небезпечною є побутова хімія</vt:lpstr>
      <vt:lpstr>Презентация PowerPoint</vt:lpstr>
      <vt:lpstr>Біологічні (грец. bios – життя і logos –слово, вчення) фактори небезпеки – чинники, зумовлені дією різноманітних живих організмів.</vt:lpstr>
      <vt:lpstr>                  10 причин пожеж у побуті    Дитячі пустощі. Недопалок сигарети. Порушення в монтажі або експлуатації електрообладнання. Використання приладів, які не мають адаптації до електромережі. Пошкодження в проводці або неправильна її укладка. Порушення в експлуатації опалювального обладнання. Застосування вогненебезпечної інструменту в цілях ремонту або будівництва. Неправильне поводження з хімічними препаратами. Порушення в поводженні з піротехнічними засобами. Розведення багать у підвальних приміщеннях і на горищах.</vt:lpstr>
      <vt:lpstr> Опіки -різного походження </vt:lpstr>
      <vt:lpstr>Небезпечний  газ </vt:lpstr>
      <vt:lpstr>Презентация PowerPoint</vt:lpstr>
      <vt:lpstr>Отруєння </vt:lpstr>
      <vt:lpstr>Тепер, коли ми навчилися літати по повітрю як птахи, плавати під водою, як риби, нам не вистачає тільки одного: навчитися жити на землі, як люди. Бернард Шоу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БЕЗПЕКА ЖИТТЄДІЯЛЬ-НОСТІ   В ПОБУТІ</dc:title>
  <dc:creator>Пользователь</dc:creator>
  <cp:lastModifiedBy>Пользователь</cp:lastModifiedBy>
  <cp:revision>3</cp:revision>
  <dcterms:created xsi:type="dcterms:W3CDTF">2020-03-29T06:37:37Z</dcterms:created>
  <dcterms:modified xsi:type="dcterms:W3CDTF">2020-04-01T05:43:14Z</dcterms:modified>
</cp:coreProperties>
</file>